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97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54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3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87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8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81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0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6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19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6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86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089C16E-A645-4ABA-A1BC-092C9058823B}" type="datetimeFigureOut">
              <a:rPr lang="ru-RU" smtClean="0"/>
              <a:t>30.05.2021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27C5F80-8201-4D17-B0E4-BFB7F2CF7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24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/>
              <a:t>«Художественная газета»</a:t>
            </a:r>
            <a:br>
              <a:rPr lang="ru-RU" sz="4000" dirty="0"/>
            </a:br>
            <a:r>
              <a:rPr lang="ru-RU" sz="2400" dirty="0"/>
              <a:t>Нестора Кукольника</a:t>
            </a:r>
            <a:br>
              <a:rPr lang="ru-RU" sz="2400" dirty="0"/>
            </a:br>
            <a:r>
              <a:rPr lang="ru-RU" sz="2400" dirty="0"/>
              <a:t>и</a:t>
            </a:r>
            <a:br>
              <a:rPr lang="ru-RU" sz="2400" dirty="0"/>
            </a:br>
            <a:r>
              <a:rPr lang="ru-RU" sz="2400" dirty="0"/>
              <a:t>Александра Струговщикова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                 (</a:t>
            </a:r>
            <a:r>
              <a:rPr lang="ru-RU" dirty="0"/>
              <a:t>1836–1838, 1840–1841 гг.)</a:t>
            </a:r>
          </a:p>
        </p:txBody>
      </p:sp>
    </p:spTree>
    <p:extLst>
      <p:ext uri="{BB962C8B-B14F-4D97-AF65-F5344CB8AC3E}">
        <p14:creationId xmlns:p14="http://schemas.microsoft.com/office/powerpoint/2010/main" val="3108292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тиражированием «Художественной газеты»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 </a:t>
            </a:r>
            <a:r>
              <a:rPr lang="ru-RU" dirty="0">
                <a:solidFill>
                  <a:srgbClr val="00B050"/>
                </a:solidFill>
              </a:rPr>
              <a:t>Петербурге </a:t>
            </a:r>
            <a:r>
              <a:rPr lang="ru-RU" dirty="0"/>
              <a:t>– в Магазине русских книг и современных новостей русской словесности и наук В. Полякова, </a:t>
            </a:r>
            <a:r>
              <a:rPr lang="ru-RU" dirty="0" smtClean="0"/>
              <a:t>на </a:t>
            </a:r>
            <a:r>
              <a:rPr lang="ru-RU" dirty="0"/>
              <a:t>выставке Общества поощрения художников, у академика живописи Я.Ф. Яненко, в магазине А.М. Прево, расположенном на Невском проспекте, а также в городских книжных лавках. </a:t>
            </a:r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</a:rPr>
              <a:t>В </a:t>
            </a:r>
            <a:r>
              <a:rPr lang="ru-RU" dirty="0">
                <a:solidFill>
                  <a:srgbClr val="00B050"/>
                </a:solidFill>
              </a:rPr>
              <a:t>Москве </a:t>
            </a:r>
            <a:r>
              <a:rPr lang="ru-RU" dirty="0"/>
              <a:t>подписка принималась в типографиях и магазинах А.Ф. Смирдина, А. Семена, К.А. Полевого, Н.И. Глазунова и др</a:t>
            </a:r>
            <a:r>
              <a:rPr lang="ru-RU" dirty="0" smtClean="0"/>
              <a:t>.</a:t>
            </a:r>
          </a:p>
          <a:p>
            <a:r>
              <a:rPr lang="ru-RU" dirty="0"/>
              <a:t>Ж</a:t>
            </a:r>
            <a:r>
              <a:rPr lang="ru-RU" dirty="0" smtClean="0"/>
              <a:t>ители </a:t>
            </a:r>
            <a:r>
              <a:rPr lang="ru-RU" dirty="0"/>
              <a:t>других городов страны могли получать издание через газетную экспедицию С.-Петербургского почтамта.</a:t>
            </a:r>
          </a:p>
        </p:txBody>
      </p:sp>
    </p:spTree>
    <p:extLst>
      <p:ext uri="{BB962C8B-B14F-4D97-AF65-F5344CB8AC3E}">
        <p14:creationId xmlns:p14="http://schemas.microsoft.com/office/powerpoint/2010/main" val="2818011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известность</a:t>
            </a:r>
            <a:br>
              <a:rPr lang="ru-RU" sz="4000" dirty="0"/>
            </a:br>
            <a:r>
              <a:rPr lang="ru-RU" sz="4000" dirty="0"/>
              <a:t>за рубежом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«План ныне издаваемой </a:t>
            </a:r>
            <a:r>
              <a:rPr lang="ru-RU" sz="2400" dirty="0">
                <a:solidFill>
                  <a:srgbClr val="00B0F0"/>
                </a:solidFill>
              </a:rPr>
              <a:t>Художественной газеты </a:t>
            </a:r>
            <a:r>
              <a:rPr lang="ru-RU" sz="2400" dirty="0"/>
              <a:t>напротив того более соответствует ее названию, и если судить по содержанию тех номеров, которые мы имеем, то можно надеяться, что издание это составит со временем </a:t>
            </a:r>
            <a:r>
              <a:rPr lang="ru-RU" sz="2400" dirty="0">
                <a:solidFill>
                  <a:srgbClr val="FF0000"/>
                </a:solidFill>
              </a:rPr>
              <a:t>богатый запас материалов для будущего историка изящных искусств в России</a:t>
            </a:r>
            <a:r>
              <a:rPr lang="ru-RU" sz="2400" dirty="0"/>
              <a:t>. Это одно, независимо от всех других уважений, уже составляет важное достоинство газеты; потому что до сих пор еще так мало и так поверхностно было писано русскими о ходе и состоянии художеств в их отечестве, что сведения, до нас о том доходящие, могут только возбуждать любопытство, а не удовлетворять </a:t>
            </a:r>
            <a:r>
              <a:rPr lang="ru-RU" sz="2400" dirty="0" smtClean="0"/>
              <a:t>его» </a:t>
            </a:r>
            <a:r>
              <a:rPr lang="ru-RU" sz="2400" dirty="0"/>
              <a:t>, – отмечало английское периодическое </a:t>
            </a:r>
            <a:r>
              <a:rPr lang="ru-RU" sz="2400" dirty="0" smtClean="0"/>
              <a:t>издание </a:t>
            </a:r>
            <a:r>
              <a:rPr lang="en-US" sz="2400" dirty="0"/>
              <a:t>«Foreign quarterly review</a:t>
            </a:r>
            <a:r>
              <a:rPr lang="en-US" sz="2400" dirty="0" smtClean="0"/>
              <a:t>»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630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Редактор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1836–1838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гг.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prstClr val="black"/>
                </a:solidFill>
              </a:rPr>
              <a:t>- </a:t>
            </a:r>
            <a:r>
              <a:rPr lang="ru-RU" sz="2800" dirty="0" smtClean="0"/>
              <a:t>Труды </a:t>
            </a:r>
            <a:r>
              <a:rPr lang="ru-RU" sz="2800" dirty="0"/>
              <a:t>по редакции принял на себя коллежский асессор </a:t>
            </a:r>
            <a:r>
              <a:rPr lang="ru-RU" sz="2800" dirty="0" smtClean="0"/>
              <a:t>Нестор </a:t>
            </a:r>
            <a:r>
              <a:rPr lang="ru-RU" sz="2800" dirty="0"/>
              <a:t>Кукольник</a:t>
            </a:r>
            <a:r>
              <a:rPr lang="ru-RU" sz="2800" dirty="0" smtClean="0"/>
              <a:t>.</a:t>
            </a:r>
          </a:p>
          <a:p>
            <a:endParaRPr lang="ru-RU" sz="2800" dirty="0" smtClean="0">
              <a:solidFill>
                <a:prstClr val="black"/>
              </a:solidFill>
            </a:endParaRP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1840–1841 гг. </a:t>
            </a:r>
            <a:r>
              <a:rPr lang="ru-RU" sz="2800" dirty="0">
                <a:solidFill>
                  <a:prstClr val="black"/>
                </a:solidFill>
              </a:rPr>
              <a:t>- </a:t>
            </a:r>
            <a:r>
              <a:rPr lang="ru-RU" sz="2800" dirty="0" smtClean="0">
                <a:solidFill>
                  <a:prstClr val="black"/>
                </a:solidFill>
              </a:rPr>
              <a:t>передача </a:t>
            </a:r>
            <a:r>
              <a:rPr lang="ru-RU" sz="2800" dirty="0">
                <a:solidFill>
                  <a:prstClr val="black"/>
                </a:solidFill>
              </a:rPr>
              <a:t>газеты </a:t>
            </a:r>
            <a:r>
              <a:rPr lang="ru-RU" sz="2800" dirty="0" smtClean="0">
                <a:solidFill>
                  <a:prstClr val="black"/>
                </a:solidFill>
              </a:rPr>
              <a:t>Александру Струговщикову, однако </a:t>
            </a:r>
            <a:r>
              <a:rPr lang="ru-RU" sz="2800" dirty="0">
                <a:solidFill>
                  <a:prstClr val="black"/>
                </a:solidFill>
              </a:rPr>
              <a:t>«с условием обязательного […] участия и сотрудничества </a:t>
            </a:r>
            <a:r>
              <a:rPr lang="ru-RU" sz="2800" dirty="0" smtClean="0">
                <a:solidFill>
                  <a:prstClr val="black"/>
                </a:solidFill>
              </a:rPr>
              <a:t>в ее </a:t>
            </a:r>
            <a:r>
              <a:rPr lang="ru-RU" sz="2800" dirty="0">
                <a:solidFill>
                  <a:prstClr val="black"/>
                </a:solidFill>
              </a:rPr>
              <a:t>редакции»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550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газеты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3346" y="2093976"/>
            <a:ext cx="10058400" cy="4050792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1.</a:t>
            </a:r>
            <a:r>
              <a:rPr lang="ru-RU" dirty="0"/>
              <a:t> </a:t>
            </a:r>
            <a:r>
              <a:rPr lang="ru-RU" dirty="0" smtClean="0"/>
              <a:t>«…обращать </a:t>
            </a:r>
            <a:r>
              <a:rPr lang="ru-RU" dirty="0"/>
              <a:t>внимание на главнейшие события в области изящных художеств и тем споспешествовать распространению любви к искусствам как главнейшего, и, может быть, единственного средства к доставлению им цветущего </a:t>
            </a:r>
            <a:r>
              <a:rPr lang="ru-RU" dirty="0" smtClean="0"/>
              <a:t>состояния…»</a:t>
            </a:r>
          </a:p>
          <a:p>
            <a:r>
              <a:rPr lang="ru-RU" dirty="0">
                <a:solidFill>
                  <a:srgbClr val="7030A0"/>
                </a:solidFill>
              </a:rPr>
              <a:t>2</a:t>
            </a:r>
            <a:r>
              <a:rPr lang="ru-RU" dirty="0"/>
              <a:t>. </a:t>
            </a:r>
            <a:r>
              <a:rPr lang="ru-RU" dirty="0" smtClean="0"/>
              <a:t>«…сообщить </a:t>
            </a:r>
            <a:r>
              <a:rPr lang="ru-RU" dirty="0"/>
              <a:t>занимающимся художествами теоретические выводы и соединения, коих приобретение у нас в настоящее время по недостатку книг, до художеств относящихся, сопряжено еще с затруднениями и, главное, с потерею драгоценного для художеств </a:t>
            </a:r>
            <a:r>
              <a:rPr lang="ru-RU" dirty="0" smtClean="0"/>
              <a:t>времени…»</a:t>
            </a:r>
          </a:p>
          <a:p>
            <a:r>
              <a:rPr lang="ru-RU" dirty="0"/>
              <a:t>3. </a:t>
            </a:r>
            <a:r>
              <a:rPr lang="ru-RU" dirty="0" smtClean="0"/>
              <a:t>«…доставлять </a:t>
            </a:r>
            <a:r>
              <a:rPr lang="ru-RU" dirty="0"/>
              <a:t>различного рода сведения по технической части художеств, приобретающей ныне постоянно более и более облегчительных </a:t>
            </a:r>
            <a:r>
              <a:rPr lang="ru-RU" dirty="0" err="1"/>
              <a:t>усовершенных</a:t>
            </a:r>
            <a:r>
              <a:rPr lang="ru-RU" dirty="0"/>
              <a:t> </a:t>
            </a:r>
            <a:r>
              <a:rPr lang="ru-RU" dirty="0" smtClean="0"/>
              <a:t>способов…»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4</a:t>
            </a:r>
            <a:r>
              <a:rPr lang="ru-RU" dirty="0"/>
              <a:t>. «…открыть изданием газеты место, где бы желающие могли помещать объявления, служащие к распространению художественных произведений и лучших вспомогательных </a:t>
            </a:r>
            <a:r>
              <a:rPr lang="ru-RU" dirty="0" smtClean="0"/>
              <a:t>средств…»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52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Рубрики – «отделения»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963466"/>
            <a:ext cx="10058400" cy="40507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>
                <a:solidFill>
                  <a:srgbClr val="C00000"/>
                </a:solidFill>
              </a:rPr>
              <a:t>Уведомления</a:t>
            </a:r>
            <a:r>
              <a:rPr lang="ru-RU" dirty="0" smtClean="0"/>
              <a:t> - «Распоряжения </a:t>
            </a:r>
            <a:r>
              <a:rPr lang="ru-RU" dirty="0"/>
              <a:t>правительства по части изящных художеств в России, т.е. высочайшие повеления, награды и производства художников; академические </a:t>
            </a:r>
            <a:r>
              <a:rPr lang="ru-RU" dirty="0" err="1" smtClean="0"/>
              <a:t>удостоения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>
                <a:solidFill>
                  <a:srgbClr val="C00000"/>
                </a:solidFill>
              </a:rPr>
              <a:t>Известия </a:t>
            </a:r>
            <a:r>
              <a:rPr lang="ru-RU" dirty="0" smtClean="0">
                <a:solidFill>
                  <a:srgbClr val="C00000"/>
                </a:solidFill>
              </a:rPr>
              <a:t>отечественные </a:t>
            </a:r>
            <a:r>
              <a:rPr lang="ru-RU" dirty="0" smtClean="0"/>
              <a:t>- «</a:t>
            </a:r>
            <a:r>
              <a:rPr lang="ru-RU" dirty="0"/>
              <a:t>Известия о состоянии художеств в России; о предпринимаемых, исполняемых или уже исполненных работах; о заказах и предположениях частных лиц. Известия о русских художниках, в </a:t>
            </a:r>
            <a:r>
              <a:rPr lang="ru-RU" dirty="0" smtClean="0"/>
              <a:t>чужих краях </a:t>
            </a:r>
            <a:r>
              <a:rPr lang="ru-RU" dirty="0"/>
              <a:t>находящихся; описания </a:t>
            </a:r>
            <a:r>
              <a:rPr lang="ru-RU" dirty="0" smtClean="0"/>
              <a:t>выставок Императорской Академии художеств</a:t>
            </a:r>
            <a:r>
              <a:rPr lang="ru-RU" dirty="0"/>
              <a:t>; равномерно сведения о поступающих на выставку Общества поощрения художников новых </a:t>
            </a:r>
            <a:r>
              <a:rPr lang="ru-RU" dirty="0" smtClean="0"/>
              <a:t>произведений»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>
                <a:solidFill>
                  <a:srgbClr val="C00000"/>
                </a:solidFill>
              </a:rPr>
              <a:t>Известия </a:t>
            </a:r>
            <a:r>
              <a:rPr lang="ru-RU" dirty="0" smtClean="0">
                <a:solidFill>
                  <a:srgbClr val="C00000"/>
                </a:solidFill>
              </a:rPr>
              <a:t>иностранные </a:t>
            </a:r>
            <a:r>
              <a:rPr lang="ru-RU" dirty="0" smtClean="0"/>
              <a:t>- «</a:t>
            </a:r>
            <a:r>
              <a:rPr lang="ru-RU" dirty="0"/>
              <a:t>Сведения о замечательных произведениях иностранных художеств, почерпаемые из лучших иностранных газет и журналов и других достоверных </a:t>
            </a:r>
            <a:r>
              <a:rPr lang="ru-RU" dirty="0" smtClean="0"/>
              <a:t>источников»</a:t>
            </a:r>
          </a:p>
          <a:p>
            <a:r>
              <a:rPr lang="ru-RU" dirty="0"/>
              <a:t>4. </a:t>
            </a:r>
            <a:r>
              <a:rPr lang="ru-RU" dirty="0" smtClean="0">
                <a:solidFill>
                  <a:srgbClr val="C00000"/>
                </a:solidFill>
              </a:rPr>
              <a:t>Статья</a:t>
            </a:r>
            <a:r>
              <a:rPr lang="ru-RU" dirty="0" smtClean="0"/>
              <a:t> - «Краткие </a:t>
            </a:r>
            <a:r>
              <a:rPr lang="ru-RU" dirty="0"/>
              <a:t>статьи по исторической и теоретической части художеств, равно и </a:t>
            </a:r>
            <a:r>
              <a:rPr lang="ru-RU" dirty="0" smtClean="0"/>
              <a:t>археологии»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27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Рубрики – «отделения»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5. </a:t>
            </a:r>
            <a:r>
              <a:rPr lang="ru-RU" dirty="0" smtClean="0">
                <a:solidFill>
                  <a:srgbClr val="C00000"/>
                </a:solidFill>
              </a:rPr>
              <a:t>Художественная </a:t>
            </a:r>
            <a:r>
              <a:rPr lang="ru-RU" dirty="0">
                <a:solidFill>
                  <a:srgbClr val="C00000"/>
                </a:solidFill>
              </a:rPr>
              <a:t>словесность </a:t>
            </a:r>
            <a:r>
              <a:rPr lang="ru-RU" dirty="0"/>
              <a:t>– </a:t>
            </a:r>
            <a:r>
              <a:rPr lang="ru-RU" dirty="0" smtClean="0"/>
              <a:t>«оригинальные </a:t>
            </a:r>
            <a:r>
              <a:rPr lang="ru-RU" dirty="0"/>
              <a:t>и переводные жизнеописания знаменитых художников, покровителей художеств или замечательных людей, коих труды и усилия стремились на пользу искусства; равномерно подробные описания, особенно, замечательных произведений, наконец, чисто литературные статьи в прозе и даже стихах, коль скоро направление их в какой-либо мере споспешествует к достижению цели </a:t>
            </a:r>
            <a:r>
              <a:rPr lang="ru-RU" dirty="0" smtClean="0"/>
              <a:t>газеты»</a:t>
            </a:r>
          </a:p>
          <a:p>
            <a:r>
              <a:rPr lang="ru-RU" dirty="0"/>
              <a:t>6. </a:t>
            </a:r>
            <a:r>
              <a:rPr lang="ru-RU" dirty="0" smtClean="0">
                <a:solidFill>
                  <a:srgbClr val="C00000"/>
                </a:solidFill>
              </a:rPr>
              <a:t>Технические </a:t>
            </a:r>
            <a:r>
              <a:rPr lang="ru-RU" dirty="0">
                <a:solidFill>
                  <a:srgbClr val="C00000"/>
                </a:solidFill>
              </a:rPr>
              <a:t>сведения </a:t>
            </a:r>
            <a:r>
              <a:rPr lang="ru-RU" dirty="0" smtClean="0"/>
              <a:t>– «о </a:t>
            </a:r>
            <a:r>
              <a:rPr lang="ru-RU" dirty="0"/>
              <a:t>новых изобретениях, орудиях, составах и вообще о всех новых облегчительных способах по художническому механизму с приложением, по возможности, опытов и </a:t>
            </a:r>
            <a:r>
              <a:rPr lang="ru-RU" dirty="0" smtClean="0"/>
              <a:t>доказательств»</a:t>
            </a:r>
          </a:p>
          <a:p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dirty="0" smtClean="0">
                <a:solidFill>
                  <a:srgbClr val="C00000"/>
                </a:solidFill>
              </a:rPr>
              <a:t>Сведения</a:t>
            </a:r>
            <a:r>
              <a:rPr lang="ru-RU" dirty="0" smtClean="0"/>
              <a:t> - «Сведения </a:t>
            </a:r>
            <a:r>
              <a:rPr lang="ru-RU" dirty="0"/>
              <a:t>о действиях С.-Петербургского общества поощрения художников, начиная с 1820 </a:t>
            </a:r>
            <a:r>
              <a:rPr lang="ru-RU" dirty="0" smtClean="0"/>
              <a:t>года»</a:t>
            </a:r>
          </a:p>
          <a:p>
            <a:r>
              <a:rPr lang="ru-RU" dirty="0" smtClean="0"/>
              <a:t>8</a:t>
            </a:r>
            <a:r>
              <a:rPr lang="ru-RU" dirty="0"/>
              <a:t>. </a:t>
            </a:r>
            <a:r>
              <a:rPr lang="ru-RU" dirty="0" smtClean="0">
                <a:solidFill>
                  <a:srgbClr val="C00000"/>
                </a:solidFill>
              </a:rPr>
              <a:t>Библиография книг </a:t>
            </a:r>
            <a:r>
              <a:rPr lang="ru-RU" dirty="0" smtClean="0"/>
              <a:t>– «до </a:t>
            </a:r>
            <a:r>
              <a:rPr lang="ru-RU" dirty="0"/>
              <a:t>художеств относящихся, на русском и иностранном языках </a:t>
            </a:r>
            <a:r>
              <a:rPr lang="ru-RU" dirty="0" smtClean="0"/>
              <a:t>издаваемых»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45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Рубрики – «отделения»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r>
              <a:rPr lang="ru-RU" dirty="0"/>
              <a:t>. </a:t>
            </a:r>
            <a:r>
              <a:rPr lang="ru-RU" dirty="0" smtClean="0">
                <a:solidFill>
                  <a:srgbClr val="C00000"/>
                </a:solidFill>
              </a:rPr>
              <a:t>Смесь</a:t>
            </a:r>
            <a:r>
              <a:rPr lang="ru-RU" dirty="0" smtClean="0"/>
              <a:t> – «заключит </a:t>
            </a:r>
            <a:r>
              <a:rPr lang="ru-RU" dirty="0"/>
              <a:t>известия, кои по своему предмету или краткости не допущены в состав предыдущих отделений, как-то: известия о замечательных обогащениях галерей и художественных собраний в России, о появлении новых произведений, о примечательнейших переездах путешествующих художников, коль скоро они сопряжены с художественною целью; </a:t>
            </a:r>
            <a:r>
              <a:rPr lang="ru-RU" dirty="0" err="1"/>
              <a:t>некрология</a:t>
            </a:r>
            <a:r>
              <a:rPr lang="ru-RU" dirty="0"/>
              <a:t>; производство работ по разным отраслям </a:t>
            </a:r>
            <a:r>
              <a:rPr lang="ru-RU" dirty="0" smtClean="0"/>
              <a:t>художеств»</a:t>
            </a:r>
          </a:p>
          <a:p>
            <a:r>
              <a:rPr lang="ru-RU" dirty="0" smtClean="0"/>
              <a:t>10</a:t>
            </a:r>
            <a:r>
              <a:rPr lang="ru-RU" dirty="0"/>
              <a:t>. </a:t>
            </a:r>
            <a:r>
              <a:rPr lang="ru-RU" dirty="0" smtClean="0">
                <a:solidFill>
                  <a:srgbClr val="C00000"/>
                </a:solidFill>
              </a:rPr>
              <a:t>Объявления</a:t>
            </a:r>
            <a:r>
              <a:rPr lang="ru-RU" dirty="0" smtClean="0"/>
              <a:t> – «о </a:t>
            </a:r>
            <a:r>
              <a:rPr lang="ru-RU" dirty="0"/>
              <a:t>продаже или желании приобрести какие-либо художественные произведения; о продаже новых или лучших для художника пособий; о пожертвованиях в пользу недостаточных художников; приглашения к подписке на издания по художественной </a:t>
            </a:r>
            <a:r>
              <a:rPr lang="ru-RU" dirty="0" smtClean="0"/>
              <a:t>части»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23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Периодичность, формат, </a:t>
            </a:r>
            <a:r>
              <a:rPr lang="ru-RU" sz="4400" dirty="0"/>
              <a:t>цена (</a:t>
            </a:r>
            <a:r>
              <a:rPr lang="ru-RU" sz="4400" dirty="0" smtClean="0"/>
              <a:t>1836–1838 гг.)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«Художественная </a:t>
            </a:r>
            <a:r>
              <a:rPr lang="ru-RU" sz="2800" dirty="0"/>
              <a:t>газета первоначально будет состоять из двенадцати номеров в год, каждый не менее одного и не более трех печатных листов в большую четвертку; в настоящем же 1836 году из шести токмо номеров, так как издание начнется с 1-го июля. Формат газеты в виде </a:t>
            </a:r>
            <a:r>
              <a:rPr lang="ru-RU" sz="2800" dirty="0" smtClean="0"/>
              <a:t>книги… Плата </a:t>
            </a:r>
            <a:r>
              <a:rPr lang="ru-RU" sz="2800" dirty="0"/>
              <a:t>за годовое издание – десять, за издание на 1836 год – пять рублей </a:t>
            </a:r>
            <a:r>
              <a:rPr lang="ru-RU" sz="2800" dirty="0" smtClean="0"/>
              <a:t>ассигнациями»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684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Периодичность, формат, </a:t>
            </a:r>
            <a:r>
              <a:rPr lang="ru-RU" sz="4400" dirty="0"/>
              <a:t>цена (1840–1841 гг.)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«…</a:t>
            </a:r>
            <a:r>
              <a:rPr lang="ru-RU" sz="2800" dirty="0" smtClean="0"/>
              <a:t>формат газеты… печататься </a:t>
            </a:r>
            <a:r>
              <a:rPr lang="ru-RU" sz="2800" dirty="0"/>
              <a:t>на одном листе в 2 столбцах с </a:t>
            </a:r>
            <a:r>
              <a:rPr lang="ru-RU" sz="2800" dirty="0" err="1"/>
              <a:t>политипажными</a:t>
            </a:r>
            <a:r>
              <a:rPr lang="ru-RU" sz="2800" dirty="0"/>
              <a:t> рисунками, с очерками, гравированными на меди, и с литографиями, сделанными с русских живописных, скульптурных и архитектурных произведений, таким образом, чтоб в течение года газета имела: 12 политипажей, 6 очерков и 4 </a:t>
            </a:r>
            <a:r>
              <a:rPr lang="ru-RU" sz="2800" dirty="0" smtClean="0"/>
              <a:t>литографии».</a:t>
            </a:r>
          </a:p>
          <a:p>
            <a:r>
              <a:rPr lang="ru-RU" sz="2800" dirty="0" smtClean="0"/>
              <a:t>«Цена </a:t>
            </a:r>
            <a:r>
              <a:rPr lang="ru-RU" sz="2800" dirty="0"/>
              <a:t>газеты, состоящей из 26 </a:t>
            </a:r>
            <a:r>
              <a:rPr lang="ru-RU" sz="2800" dirty="0" err="1"/>
              <a:t>нумеров</a:t>
            </a:r>
            <a:r>
              <a:rPr lang="ru-RU" sz="2800" dirty="0"/>
              <a:t> в лист большого формата с 12 политипажами, 6 очерками и 4 литографиями не будет превышать 25 руб. </a:t>
            </a:r>
            <a:r>
              <a:rPr lang="ru-RU" sz="2800" dirty="0" smtClean="0"/>
              <a:t>ассигнациями».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228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ЦЕНЗОР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«</a:t>
            </a:r>
            <a:r>
              <a:rPr lang="ru-RU" sz="2800" dirty="0" smtClean="0">
                <a:solidFill>
                  <a:srgbClr val="00B050"/>
                </a:solidFill>
              </a:rPr>
              <a:t>Комитет </a:t>
            </a:r>
            <a:r>
              <a:rPr lang="ru-RU" sz="2800" dirty="0">
                <a:solidFill>
                  <a:srgbClr val="00B050"/>
                </a:solidFill>
              </a:rPr>
              <a:t>Общества поощрения </a:t>
            </a:r>
            <a:r>
              <a:rPr lang="ru-RU" sz="2800" dirty="0" smtClean="0">
                <a:solidFill>
                  <a:srgbClr val="00B050"/>
                </a:solidFill>
              </a:rPr>
              <a:t>художников </a:t>
            </a:r>
            <a:r>
              <a:rPr lang="ru-RU" sz="2800" dirty="0" smtClean="0"/>
              <a:t>сохранит </a:t>
            </a:r>
            <a:r>
              <a:rPr lang="ru-RU" sz="2800" dirty="0"/>
              <a:t>право наблюдения за слогом, направлением и в особенности за тоном сей </a:t>
            </a:r>
            <a:r>
              <a:rPr lang="ru-RU" sz="2800" dirty="0" smtClean="0"/>
              <a:t>газеты»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4928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339</TotalTime>
  <Words>949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Cambria</vt:lpstr>
      <vt:lpstr>Rockwell</vt:lpstr>
      <vt:lpstr>Rockwell Condensed</vt:lpstr>
      <vt:lpstr>Wingdings</vt:lpstr>
      <vt:lpstr>Дерево</vt:lpstr>
      <vt:lpstr>«Художественная газета» Нестора Кукольника и Александра Струговщикова </vt:lpstr>
      <vt:lpstr>Редактор </vt:lpstr>
      <vt:lpstr>Цели газеты</vt:lpstr>
      <vt:lpstr>Рубрики – «отделения»</vt:lpstr>
      <vt:lpstr>Рубрики – «отделения»</vt:lpstr>
      <vt:lpstr>Рубрики – «отделения»</vt:lpstr>
      <vt:lpstr>Периодичность, формат, цена (1836–1838 гг.)</vt:lpstr>
      <vt:lpstr>Периодичность, формат, цена (1840–1841 гг.) </vt:lpstr>
      <vt:lpstr>ЦЕНЗОР</vt:lpstr>
      <vt:lpstr>тиражированием «Художественной газеты»</vt:lpstr>
      <vt:lpstr>известность за рубежом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13</cp:revision>
  <dcterms:created xsi:type="dcterms:W3CDTF">2021-03-02T16:19:26Z</dcterms:created>
  <dcterms:modified xsi:type="dcterms:W3CDTF">2021-05-30T19:12:45Z</dcterms:modified>
</cp:coreProperties>
</file>