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3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8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165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7471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3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2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103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7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77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82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9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7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6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05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7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48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52049-013F-40B8-9ABD-528441CEC6FD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66282-2B81-4E81-ADF7-BC4F74EF5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54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«Среди коллекционеров»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ежемесячник собирательства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186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редактор-издатель с 1921 по 1924 </a:t>
            </a:r>
            <a:r>
              <a:rPr lang="ru-RU" dirty="0" err="1"/>
              <a:t>гг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Иван Иванович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Лазаревский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/>
              <a:t>— российский историк искусства, критик, художник-полиграфист и художественный редактор, издатель, коллекционер и знаток антиквариата.</a:t>
            </a:r>
          </a:p>
        </p:txBody>
      </p:sp>
    </p:spTree>
    <p:extLst>
      <p:ext uri="{BB962C8B-B14F-4D97-AF65-F5344CB8AC3E}">
        <p14:creationId xmlns:p14="http://schemas.microsoft.com/office/powerpoint/2010/main" val="158867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«…наше </a:t>
            </a:r>
            <a:r>
              <a:rPr lang="ru-RU" dirty="0"/>
              <a:t>издание стремится создать связь между собирателями путём обмена вопросами и ответами относительно неясных вещей из собраний, предложением обмена вещей лишних, дублетов и т. п. на предметы, являющиеся необходимыми для того или иного собрания, и т. д. В нашем издании найдёт отклик и заграничная художественно-коллекционерская и антикварная жизнь, о которой мы почти совершенно не имеем сведений уже долгие </a:t>
            </a:r>
            <a:r>
              <a:rPr lang="ru-RU" i="1" dirty="0"/>
              <a:t>годы…В помощи собирателей, в их советах, указаниях и непосредственном их участии редакция «Среди коллекционеров» надеется черпать </a:t>
            </a:r>
            <a:r>
              <a:rPr lang="ru-RU" i="1" dirty="0" smtClean="0"/>
              <a:t>силы </a:t>
            </a:r>
            <a:r>
              <a:rPr lang="ru-RU" i="1" dirty="0"/>
              <a:t>для достижения намеченной </a:t>
            </a:r>
            <a:r>
              <a:rPr lang="ru-RU" i="1" dirty="0" smtClean="0"/>
              <a:t>цели</a:t>
            </a:r>
            <a:r>
              <a:rPr lang="ru-RU" dirty="0" smtClean="0"/>
              <a:t>».</a:t>
            </a:r>
          </a:p>
          <a:p>
            <a:pPr marL="0" indent="0" algn="r">
              <a:buNone/>
            </a:pPr>
            <a:r>
              <a:rPr lang="ru-RU" dirty="0" smtClean="0"/>
              <a:t>Ив. </a:t>
            </a:r>
            <a:r>
              <a:rPr lang="ru-RU" dirty="0" err="1" smtClean="0"/>
              <a:t>Лазаревский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81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359635"/>
            <a:ext cx="10353761" cy="1326321"/>
          </a:xfrm>
        </p:spPr>
        <p:txBody>
          <a:bodyPr/>
          <a:lstStyle/>
          <a:p>
            <a:r>
              <a:rPr lang="ru-RU" dirty="0" smtClean="0"/>
              <a:t>Оформление / 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922" y="1685956"/>
            <a:ext cx="5412190" cy="3695136"/>
          </a:xfrm>
        </p:spPr>
        <p:txBody>
          <a:bodyPr>
            <a:noAutofit/>
          </a:bodyPr>
          <a:lstStyle/>
          <a:p>
            <a:r>
              <a:rPr lang="ru-RU" sz="1800" dirty="0"/>
              <a:t>Оформлением журнала занимался </a:t>
            </a:r>
            <a:r>
              <a:rPr lang="ru-RU" sz="1800" dirty="0">
                <a:solidFill>
                  <a:srgbClr val="FF0000"/>
                </a:solidFill>
              </a:rPr>
              <a:t>И. </a:t>
            </a:r>
            <a:r>
              <a:rPr lang="ru-RU" sz="1800" dirty="0" err="1" smtClean="0">
                <a:solidFill>
                  <a:srgbClr val="FF0000"/>
                </a:solidFill>
              </a:rPr>
              <a:t>Рерберг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- советский художник, плакатист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Организовано издание было как печатный орган </a:t>
            </a:r>
            <a:r>
              <a:rPr lang="ru-RU" sz="1800" dirty="0">
                <a:solidFill>
                  <a:srgbClr val="FFC000"/>
                </a:solidFill>
              </a:rPr>
              <a:t>Общества любителей старины</a:t>
            </a:r>
            <a:r>
              <a:rPr lang="ru-RU" sz="1800" dirty="0" smtClean="0">
                <a:solidFill>
                  <a:srgbClr val="FFC000"/>
                </a:solidFill>
              </a:rPr>
              <a:t>.</a:t>
            </a:r>
          </a:p>
          <a:p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За </a:t>
            </a:r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неполные четыре года существования выпущено 48 номеров в 29 оригинально оформленных обложках. Постоянные рубрики журнала освещали вопросы коллекционирования предметов искусства и художественной старины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Объем отдельного номера был в пределах от 16 до 104 страниц. Количество иллюстраций в отдельных номерах достигало 22 шт.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3680" y="1935921"/>
            <a:ext cx="2776364" cy="42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2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606" y="-324197"/>
            <a:ext cx="10353761" cy="1877733"/>
          </a:xfrm>
        </p:spPr>
        <p:txBody>
          <a:bodyPr/>
          <a:lstStyle/>
          <a:p>
            <a:r>
              <a:rPr lang="ru-RU" dirty="0" smtClean="0"/>
              <a:t>Из истории…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915" y="1347920"/>
            <a:ext cx="10353762" cy="3839222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Лазаревский</a:t>
            </a:r>
            <a:r>
              <a:rPr lang="ru-RU" sz="1800" dirty="0" smtClean="0"/>
              <a:t> сформировал основной «костяк» издательства, пригласив для работы в редакции </a:t>
            </a:r>
            <a:r>
              <a:rPr lang="ru-RU" sz="1800" dirty="0" smtClean="0">
                <a:solidFill>
                  <a:srgbClr val="00B0F0"/>
                </a:solidFill>
              </a:rPr>
              <a:t>профессоров</a:t>
            </a:r>
            <a:r>
              <a:rPr lang="ru-RU" sz="1800" dirty="0" smtClean="0"/>
              <a:t>: </a:t>
            </a:r>
            <a:r>
              <a:rPr lang="ru-RU" sz="1800" dirty="0" err="1" smtClean="0"/>
              <a:t>А.Сидорова</a:t>
            </a:r>
            <a:r>
              <a:rPr lang="ru-RU" sz="1800" dirty="0" smtClean="0"/>
              <a:t>, </a:t>
            </a:r>
            <a:r>
              <a:rPr lang="ru-RU" sz="1800" dirty="0" err="1" smtClean="0"/>
              <a:t>Б.Виппера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Н.Некрасова</a:t>
            </a:r>
            <a:r>
              <a:rPr lang="ru-RU" sz="1800" dirty="0" smtClean="0"/>
              <a:t>, председателя Русского общества друзей книги </a:t>
            </a:r>
            <a:r>
              <a:rPr lang="ru-RU" sz="1800" dirty="0" err="1" smtClean="0"/>
              <a:t>В.Адарюкова</a:t>
            </a:r>
            <a:r>
              <a:rPr lang="ru-RU" sz="1800" dirty="0" smtClean="0"/>
              <a:t>, директора Эрмитажа </a:t>
            </a:r>
            <a:r>
              <a:rPr lang="ru-RU" sz="1800" dirty="0" err="1" smtClean="0"/>
              <a:t>С.Тройницкого</a:t>
            </a:r>
            <a:r>
              <a:rPr lang="ru-RU" sz="1800" dirty="0" smtClean="0"/>
              <a:t>, </a:t>
            </a:r>
            <a:r>
              <a:rPr lang="ru-RU" sz="1800" dirty="0" smtClean="0">
                <a:solidFill>
                  <a:srgbClr val="00B0F0"/>
                </a:solidFill>
              </a:rPr>
              <a:t>известных искусствоведов</a:t>
            </a:r>
            <a:r>
              <a:rPr lang="ru-RU" sz="1800" dirty="0" smtClean="0"/>
              <a:t>: </a:t>
            </a:r>
            <a:r>
              <a:rPr lang="ru-RU" sz="1800" dirty="0" err="1" smtClean="0"/>
              <a:t>П.Эттингера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П.Муратова</a:t>
            </a:r>
            <a:r>
              <a:rPr lang="ru-RU" sz="1800" dirty="0" smtClean="0"/>
              <a:t>, </a:t>
            </a:r>
            <a:r>
              <a:rPr lang="ru-RU" sz="1800" dirty="0" err="1" smtClean="0"/>
              <a:t>А.Эфроса</a:t>
            </a:r>
            <a:r>
              <a:rPr lang="ru-RU" sz="1800" dirty="0" smtClean="0"/>
              <a:t>, </a:t>
            </a:r>
            <a:r>
              <a:rPr lang="ru-RU" sz="1800" dirty="0" err="1" smtClean="0"/>
              <a:t>Б.Терновца</a:t>
            </a:r>
            <a:r>
              <a:rPr lang="ru-RU" sz="1800" dirty="0" smtClean="0"/>
              <a:t>. С издательством постоянно сотрудничали члены Ленинградского общества </a:t>
            </a:r>
            <a:r>
              <a:rPr lang="ru-RU" sz="1800" dirty="0" smtClean="0">
                <a:solidFill>
                  <a:srgbClr val="00B0F0"/>
                </a:solidFill>
              </a:rPr>
              <a:t>библиофилов </a:t>
            </a:r>
            <a:r>
              <a:rPr lang="ru-RU" sz="1800" dirty="0" smtClean="0"/>
              <a:t>(ЛОБ) </a:t>
            </a:r>
            <a:r>
              <a:rPr lang="ru-RU" sz="1800" dirty="0" err="1" smtClean="0"/>
              <a:t>Э.Голлербах</a:t>
            </a:r>
            <a:r>
              <a:rPr lang="ru-RU" sz="1800" dirty="0" smtClean="0"/>
              <a:t>, </a:t>
            </a:r>
            <a:r>
              <a:rPr lang="ru-RU" sz="1800" dirty="0" err="1" smtClean="0"/>
              <a:t>В.Воинов</a:t>
            </a:r>
            <a:r>
              <a:rPr lang="ru-RU" sz="1800" dirty="0" smtClean="0"/>
              <a:t> и </a:t>
            </a:r>
            <a:r>
              <a:rPr lang="ru-RU" sz="1800" dirty="0" err="1" smtClean="0"/>
              <a:t>В.Охочинский</a:t>
            </a:r>
            <a:r>
              <a:rPr lang="ru-RU" sz="1800" dirty="0" smtClean="0"/>
              <a:t>. Часто издательство «Среди коллекционеров» определяют как группу издателей-энтузиастов, занимавшихся исключительно подготовкой очередных номеров одноименного журнала. О журнале вспоминают в первую очередь потому, что он с первого момента привлек к себе внимание специалистов и исследователей. И хотя появление такого журнала поначалу показалось современникам почти безумным предприятием на фоне царившей в стране разрухи, оно в действительности было вызвано вполне объективными причинами — образованием новых и активизацией уже существовавших кружков и обществ коллекционеров (в том числе, библиофилов) и отсутствием у них собственных печатных органов. Журнал «Среди коллекционеров» занял готовую и уже давно пустовавшую «нишу».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2843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Тематика публикаций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</a:t>
            </a:r>
            <a:r>
              <a:rPr lang="ru-RU" dirty="0"/>
              <a:t>тематике своих публикаций, он выходил за рамки, определенные его анахроничным названием, затрагивая вопросы не только </a:t>
            </a:r>
            <a:r>
              <a:rPr lang="ru-RU" i="1" dirty="0"/>
              <a:t>частного коллекционирования</a:t>
            </a:r>
            <a:r>
              <a:rPr lang="ru-RU" dirty="0"/>
              <a:t>, но и </a:t>
            </a:r>
            <a:r>
              <a:rPr lang="ru-RU" i="1" dirty="0"/>
              <a:t>музейного дела </a:t>
            </a:r>
            <a:r>
              <a:rPr lang="ru-RU" dirty="0"/>
              <a:t>c сопутствующими научными исследованиями, давая читателю сведения и </a:t>
            </a:r>
            <a:r>
              <a:rPr lang="ru-RU" i="1" dirty="0"/>
              <a:t>о зарубежной культуре коллекционирования</a:t>
            </a:r>
            <a:r>
              <a:rPr lang="ru-RU" dirty="0"/>
              <a:t>. Кроме перечисленных направлений журнал информировал читателя о деятельности отдельных известных издателей и библиофилов, публиковал описания крупнейших частных собраний книг, рукописей и произведений прикладного искусства, различные библиографические обзоры.</a:t>
            </a:r>
          </a:p>
        </p:txBody>
      </p:sp>
    </p:spTree>
    <p:extLst>
      <p:ext uri="{BB962C8B-B14F-4D97-AF65-F5344CB8AC3E}">
        <p14:creationId xmlns:p14="http://schemas.microsoft.com/office/powerpoint/2010/main" val="368125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Продукция </a:t>
            </a:r>
            <a:r>
              <a:rPr lang="ru-RU" dirty="0"/>
              <a:t>быстро перешла в разряд </a:t>
            </a:r>
            <a:r>
              <a:rPr lang="ru-RU" dirty="0">
                <a:solidFill>
                  <a:srgbClr val="FFFF00"/>
                </a:solidFill>
              </a:rPr>
              <a:t>библиографических редкостей</a:t>
            </a:r>
            <a:r>
              <a:rPr lang="ru-RU" dirty="0"/>
              <a:t>. Несмотря на значительные материальные затруднения, за время своего существования издательству «Среди коллекционеров» удалось выпустить часть подготовленных к изданию монографий по тематике, связанной с различными видами коллекционирования. Это: </a:t>
            </a:r>
            <a:r>
              <a:rPr lang="ru-RU" dirty="0" err="1"/>
              <a:t>Адарюков</a:t>
            </a:r>
            <a:r>
              <a:rPr lang="ru-RU" dirty="0"/>
              <a:t> В.Я. Русский книжный знак. М.: 1921. (Второе издание — М.: 1922); Гинзбург М.Я. Ритм в архитектуре. Этюды по метафизике зодчества. М.: 1922; </a:t>
            </a:r>
            <a:r>
              <a:rPr lang="ru-RU" dirty="0" err="1"/>
              <a:t>Голлербах</a:t>
            </a:r>
            <a:r>
              <a:rPr lang="ru-RU" dirty="0"/>
              <a:t> Э.Ф. Фарфор государственного завода. М.: 1922. </a:t>
            </a:r>
            <a:r>
              <a:rPr lang="ru-RU" dirty="0" err="1"/>
              <a:t>Адарюков</a:t>
            </a:r>
            <a:r>
              <a:rPr lang="ru-RU" dirty="0"/>
              <a:t> В.Я. Редкие русские книжные знаки. Материалы по истории русского книжного знака. М.: 1923.</a:t>
            </a:r>
          </a:p>
        </p:txBody>
      </p:sp>
    </p:spTree>
    <p:extLst>
      <p:ext uri="{BB962C8B-B14F-4D97-AF65-F5344CB8AC3E}">
        <p14:creationId xmlns:p14="http://schemas.microsoft.com/office/powerpoint/2010/main" val="213161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857" y="262667"/>
            <a:ext cx="10353761" cy="1326321"/>
          </a:xfrm>
        </p:spPr>
        <p:txBody>
          <a:bodyPr/>
          <a:lstStyle/>
          <a:p>
            <a:r>
              <a:rPr lang="ru-RU" dirty="0" smtClean="0"/>
              <a:t>Современное издательство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915" y="1588988"/>
            <a:ext cx="10353762" cy="3695136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В 2007 </a:t>
            </a:r>
            <a:r>
              <a:rPr lang="ru-RU" sz="1400" dirty="0"/>
              <a:t>году было создано современное издательство «Среди коллекционеров</a:t>
            </a:r>
            <a:r>
              <a:rPr lang="ru-RU" sz="1400" dirty="0" smtClean="0"/>
              <a:t>»; </a:t>
            </a:r>
            <a:r>
              <a:rPr lang="ru-RU" sz="1400" dirty="0"/>
              <a:t>специализируется на издании книг по искусству и коллекционированию, каталогов частных собраний</a:t>
            </a:r>
            <a:r>
              <a:rPr lang="ru-RU" sz="1400" dirty="0" smtClean="0"/>
              <a:t>.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>
                <a:solidFill>
                  <a:srgbClr val="C00000"/>
                </a:solidFill>
              </a:rPr>
              <a:t>В 2007 — 2011 </a:t>
            </a:r>
            <a:r>
              <a:rPr lang="ru-RU" sz="1400" dirty="0"/>
              <a:t>годах им издано пять томов книги «Советский фарфор», каталог выставки «Ленинградский завод художественного стекла</a:t>
            </a:r>
            <a:r>
              <a:rPr lang="ru-RU" sz="1400" dirty="0" smtClean="0"/>
              <a:t>».</a:t>
            </a:r>
          </a:p>
          <a:p>
            <a:r>
              <a:rPr lang="ru-RU" sz="1400" dirty="0" smtClean="0"/>
              <a:t> </a:t>
            </a:r>
            <a:r>
              <a:rPr lang="ru-RU" sz="1400" dirty="0">
                <a:solidFill>
                  <a:srgbClr val="C00000"/>
                </a:solidFill>
              </a:rPr>
              <a:t>Осенью 2008 </a:t>
            </a:r>
            <a:r>
              <a:rPr lang="ru-RU" sz="1400" dirty="0"/>
              <a:t>года увидела свет монография «</a:t>
            </a:r>
            <a:r>
              <a:rPr lang="ru-RU" sz="1400" dirty="0" err="1"/>
              <a:t>Аста</a:t>
            </a:r>
            <a:r>
              <a:rPr lang="ru-RU" sz="1400" dirty="0"/>
              <a:t> Бржезицкая» — первая книга из серии «Мастера советского </a:t>
            </a:r>
            <a:r>
              <a:rPr lang="ru-RU" sz="1400" dirty="0" smtClean="0"/>
              <a:t>фарфора»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в </a:t>
            </a:r>
            <a:r>
              <a:rPr lang="ru-RU" sz="1400" dirty="0">
                <a:solidFill>
                  <a:srgbClr val="C00000"/>
                </a:solidFill>
              </a:rPr>
              <a:t>конце 2009 </a:t>
            </a:r>
            <a:r>
              <a:rPr lang="ru-RU" sz="1400" dirty="0"/>
              <a:t>года был напечатан второй альбом «Евгения </a:t>
            </a:r>
            <a:r>
              <a:rPr lang="ru-RU" sz="1400" dirty="0" err="1"/>
              <a:t>Гатилова</a:t>
            </a:r>
            <a:r>
              <a:rPr lang="ru-RU" sz="1400" dirty="0"/>
              <a:t>», рассказывающий о творчестве народной художника России, скульптора </a:t>
            </a:r>
            <a:r>
              <a:rPr lang="ru-RU" sz="1400" dirty="0" err="1"/>
              <a:t>Дулёвского</a:t>
            </a:r>
            <a:r>
              <a:rPr lang="ru-RU" sz="1400" dirty="0"/>
              <a:t> фарфорового завода. </a:t>
            </a:r>
            <a:endParaRPr lang="ru-RU" sz="1400" dirty="0" smtClean="0"/>
          </a:p>
          <a:p>
            <a:r>
              <a:rPr lang="ru-RU" sz="1400" dirty="0" smtClean="0">
                <a:solidFill>
                  <a:srgbClr val="C00000"/>
                </a:solidFill>
              </a:rPr>
              <a:t>в </a:t>
            </a:r>
            <a:r>
              <a:rPr lang="ru-RU" sz="1400" dirty="0">
                <a:solidFill>
                  <a:srgbClr val="C00000"/>
                </a:solidFill>
              </a:rPr>
              <a:t>2011 году </a:t>
            </a:r>
            <a:r>
              <a:rPr lang="ru-RU" sz="1400" dirty="0"/>
              <a:t>была издана книга о творчестве ведущего скульптора Императорского фарфорового завода Инны Соломоновны </a:t>
            </a:r>
            <a:r>
              <a:rPr lang="ru-RU" sz="1400" dirty="0" err="1"/>
              <a:t>Олевской</a:t>
            </a:r>
            <a:r>
              <a:rPr lang="ru-RU" sz="1400" dirty="0" smtClean="0"/>
              <a:t>.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>
                <a:solidFill>
                  <a:srgbClr val="C00000"/>
                </a:solidFill>
              </a:rPr>
              <a:t>В 2010 </a:t>
            </a:r>
            <a:r>
              <a:rPr lang="ru-RU" sz="1400" dirty="0"/>
              <a:t>году вышла книга «Империя Кузнецовых и Конаково», созданная на материалах частного собрания, формировавшегося более 17 лет. </a:t>
            </a:r>
            <a:endParaRPr lang="ru-RU" sz="1400" dirty="0" smtClean="0"/>
          </a:p>
          <a:p>
            <a:r>
              <a:rPr lang="ru-RU" sz="1400" dirty="0" smtClean="0">
                <a:solidFill>
                  <a:srgbClr val="C00000"/>
                </a:solidFill>
              </a:rPr>
              <a:t>Своим </a:t>
            </a:r>
            <a:r>
              <a:rPr lang="ru-RU" sz="1400" dirty="0">
                <a:solidFill>
                  <a:srgbClr val="C00000"/>
                </a:solidFill>
              </a:rPr>
              <a:t>главным достижением</a:t>
            </a:r>
            <a:r>
              <a:rPr lang="ru-RU" sz="1400" dirty="0"/>
              <a:t> издательство считает двухтомный труд «Марки советского фарфора, фаянса и майолики. 1917-1991», рассказывающего о работе более чем 280 фарфоровых, фаянсовых и майоликовых заводов, создававших художественные изделия в эпоху Советского Союза, где уже в первом томе описано свыше 780 товарных знаков, позволяющих по изображению определить место и время изготовления советского керамического изделия.</a:t>
            </a:r>
          </a:p>
        </p:txBody>
      </p:sp>
    </p:spTree>
    <p:extLst>
      <p:ext uri="{BB962C8B-B14F-4D97-AF65-F5344CB8AC3E}">
        <p14:creationId xmlns:p14="http://schemas.microsoft.com/office/powerpoint/2010/main" val="160791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возрождение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Возрождённый </a:t>
            </a:r>
            <a:r>
              <a:rPr lang="ru-RU" sz="2400" dirty="0"/>
              <a:t>журнал </a:t>
            </a:r>
            <a:r>
              <a:rPr lang="ru-RU" sz="2400" dirty="0">
                <a:solidFill>
                  <a:srgbClr val="00B0F0"/>
                </a:solidFill>
              </a:rPr>
              <a:t>"Среди коллекционеров</a:t>
            </a:r>
            <a:r>
              <a:rPr lang="ru-RU" sz="2400" dirty="0" smtClean="0"/>
              <a:t>" </a:t>
            </a:r>
            <a:r>
              <a:rPr lang="ru-RU" sz="2400" dirty="0"/>
              <a:t>издаётся с конца 2010 года с периодичностью </a:t>
            </a:r>
            <a:r>
              <a:rPr lang="ru-RU" sz="2400" dirty="0">
                <a:solidFill>
                  <a:srgbClr val="92D050"/>
                </a:solidFill>
              </a:rPr>
              <a:t>4 выпуска в год. </a:t>
            </a:r>
            <a:r>
              <a:rPr lang="ru-RU" sz="2400" dirty="0"/>
              <a:t>Оформлением журнала ведает петербургский художник </a:t>
            </a:r>
            <a:r>
              <a:rPr lang="ru-RU" sz="2400" dirty="0">
                <a:solidFill>
                  <a:srgbClr val="FFC000"/>
                </a:solidFill>
              </a:rPr>
              <a:t>Александр Николаевич </a:t>
            </a:r>
            <a:r>
              <a:rPr lang="ru-RU" sz="2400" dirty="0" err="1">
                <a:solidFill>
                  <a:srgbClr val="FFC000"/>
                </a:solidFill>
              </a:rPr>
              <a:t>Аземша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Регулярными разделами издания стали: "Русский фарфор и фаянс", "Из истории художественной промышленности России", "Среди книг", "Исторические документы на антикварном рынке", "Люди искусства", "Собиратели и антиквары прошлого", "Подделки в мире антиквариата", "Кто что собирает", "Памятные даты", "Обзоры выставок", "Антикварная торговля", "Вопросы реставрации", "Художественная промышленность сегодня", "Доска объявлений"</a:t>
            </a:r>
          </a:p>
        </p:txBody>
      </p:sp>
    </p:spTree>
    <p:extLst>
      <p:ext uri="{BB962C8B-B14F-4D97-AF65-F5344CB8AC3E}">
        <p14:creationId xmlns:p14="http://schemas.microsoft.com/office/powerpoint/2010/main" val="422059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218</TotalTime>
  <Words>853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«Среди коллекционеров»</vt:lpstr>
      <vt:lpstr>редактор-издатель с 1921 по 1924 гг</vt:lpstr>
      <vt:lpstr>Цель журнала</vt:lpstr>
      <vt:lpstr>Оформление / содержание</vt:lpstr>
      <vt:lpstr>Из истории…</vt:lpstr>
      <vt:lpstr>Тематика публикаций</vt:lpstr>
      <vt:lpstr>Ценность</vt:lpstr>
      <vt:lpstr>Современное издательство</vt:lpstr>
      <vt:lpstr>возрождение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«Среди коллекционеров»</dc:title>
  <dc:creator>1</dc:creator>
  <cp:lastModifiedBy>1</cp:lastModifiedBy>
  <cp:revision>10</cp:revision>
  <dcterms:created xsi:type="dcterms:W3CDTF">2021-03-02T18:21:55Z</dcterms:created>
  <dcterms:modified xsi:type="dcterms:W3CDTF">2021-05-30T19:12:58Z</dcterms:modified>
</cp:coreProperties>
</file>